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9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568952" cy="1011902"/>
          </a:xfrm>
        </p:spPr>
        <p:txBody>
          <a:bodyPr/>
          <a:lstStyle/>
          <a:p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Изучение потребностей 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мотивационного поведения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767862"/>
            <a:ext cx="8568952" cy="17526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Содержательные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теории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мотивации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Процессуальные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теории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мотивации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ru-RU" b="1" i="1" dirty="0" smtClean="0"/>
              <a:t>Развитие </a:t>
            </a:r>
            <a:r>
              <a:rPr lang="ru-RU" b="1" i="1" dirty="0"/>
              <a:t>теории лидерства и стиль </a:t>
            </a:r>
            <a:r>
              <a:rPr lang="ru-RU" b="1" i="1" dirty="0" smtClean="0"/>
              <a:t>руководства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014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836713"/>
            <a:ext cx="8712967" cy="5289450"/>
          </a:xfrm>
        </p:spPr>
        <p:txBody>
          <a:bodyPr>
            <a:normAutofit/>
          </a:bodyPr>
          <a:lstStyle/>
          <a:p>
            <a:pPr algn="just"/>
            <a:r>
              <a:rPr lang="ru-RU" i="1" dirty="0" smtClean="0"/>
              <a:t>Курт Левин, В</a:t>
            </a:r>
            <a:r>
              <a:rPr lang="ru-RU" i="1" dirty="0"/>
              <a:t>. </a:t>
            </a:r>
            <a:r>
              <a:rPr lang="ru-RU" i="1" dirty="0" err="1" smtClean="0"/>
              <a:t>Врум</a:t>
            </a:r>
            <a:r>
              <a:rPr lang="ru-RU" i="1" dirty="0" smtClean="0"/>
              <a:t>, Э</a:t>
            </a:r>
            <a:r>
              <a:rPr lang="ru-RU" i="1" dirty="0"/>
              <a:t>. </a:t>
            </a:r>
            <a:r>
              <a:rPr lang="ru-RU" i="1" dirty="0" err="1" smtClean="0"/>
              <a:t>Лоулер</a:t>
            </a:r>
            <a:endParaRPr lang="ru-RU" i="1" dirty="0" smtClean="0"/>
          </a:p>
          <a:p>
            <a:pPr algn="just"/>
            <a:endParaRPr lang="ru-RU" i="1" dirty="0"/>
          </a:p>
          <a:p>
            <a:pPr algn="just"/>
            <a:r>
              <a:rPr lang="ru-RU" dirty="0"/>
              <a:t>Теория ожидания изучает и описывает взаимодействие трех </a:t>
            </a:r>
            <a:r>
              <a:rPr lang="ru-RU" dirty="0" smtClean="0"/>
              <a:t>блоков: усилия</a:t>
            </a:r>
            <a:r>
              <a:rPr lang="ru-RU" dirty="0"/>
              <a:t>; исполнение; результат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Люди затрачивают определенные усилия на выполнение </a:t>
            </a:r>
            <a:r>
              <a:rPr lang="ru-RU" dirty="0" smtClean="0"/>
              <a:t>работы только </a:t>
            </a:r>
            <a:r>
              <a:rPr lang="ru-RU" dirty="0"/>
              <a:t>тогда, когда они уверены, что это даст нужные </a:t>
            </a:r>
            <a:r>
              <a:rPr lang="ru-RU" dirty="0" smtClean="0"/>
              <a:t>результаты. Делая </a:t>
            </a:r>
            <a:r>
              <a:rPr lang="ru-RU" dirty="0"/>
              <a:t>выбор, человек сталкивается с несколькими альтернативами</a:t>
            </a:r>
            <a:r>
              <a:rPr lang="ru-RU" dirty="0" smtClean="0"/>
              <a:t>, </a:t>
            </a:r>
            <a:r>
              <a:rPr lang="ru-RU" dirty="0"/>
              <a:t>из которых он должен выбрать одну. Теория ожидания должна </a:t>
            </a:r>
            <a:r>
              <a:rPr lang="ru-RU" dirty="0" smtClean="0"/>
              <a:t>дать ответ </a:t>
            </a:r>
            <a:r>
              <a:rPr lang="ru-RU" dirty="0"/>
              <a:t>на вопрос, почему человек делает тот или другой выбор, </a:t>
            </a:r>
            <a:r>
              <a:rPr lang="ru-RU" dirty="0" smtClean="0"/>
              <a:t>сталкиваясь с </a:t>
            </a:r>
            <a:r>
              <a:rPr lang="ru-RU" dirty="0"/>
              <a:t>несколькими альтернативами.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30753"/>
            <a:ext cx="7756263" cy="661943"/>
          </a:xfrm>
        </p:spPr>
        <p:txBody>
          <a:bodyPr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Теория ожидания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564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60648"/>
            <a:ext cx="8784975" cy="6408711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/>
              <a:t>Теория ожидания </a:t>
            </a:r>
            <a:r>
              <a:rPr lang="ru-RU" dirty="0"/>
              <a:t>рассматривает</a:t>
            </a:r>
            <a:r>
              <a:rPr lang="ru-RU" dirty="0" smtClean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algn="just"/>
            <a:r>
              <a:rPr lang="ru-RU" dirty="0"/>
              <a:t>• ожидание в отношении затрат труда — результатов, т.е. </a:t>
            </a:r>
            <a:r>
              <a:rPr lang="ru-RU" dirty="0" smtClean="0"/>
              <a:t>соотношение между </a:t>
            </a:r>
            <a:r>
              <a:rPr lang="ru-RU" dirty="0"/>
              <a:t>затраченными усилиями и полученными результатами</a:t>
            </a:r>
            <a:r>
              <a:rPr lang="ru-RU" dirty="0" smtClean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• ожидание в отношении результатов — вознаграждений, </a:t>
            </a:r>
            <a:r>
              <a:rPr lang="ru-RU" dirty="0" smtClean="0"/>
              <a:t>т.е. ожидание </a:t>
            </a:r>
            <a:r>
              <a:rPr lang="ru-RU" dirty="0"/>
              <a:t>определенного вознаграждения за достигнутые результаты</a:t>
            </a:r>
            <a:r>
              <a:rPr lang="ru-RU" dirty="0" smtClean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• валентность — приоритеты для человека тех или иных </a:t>
            </a:r>
            <a:r>
              <a:rPr lang="ru-RU" dirty="0" smtClean="0"/>
              <a:t>результатов. Валентность </a:t>
            </a:r>
            <a:r>
              <a:rPr lang="ru-RU" dirty="0"/>
              <a:t>выражает уровень относительного </a:t>
            </a:r>
            <a:r>
              <a:rPr lang="ru-RU" dirty="0" smtClean="0"/>
              <a:t>удовлетворения или </a:t>
            </a:r>
            <a:r>
              <a:rPr lang="ru-RU" dirty="0"/>
              <a:t>неудовлетворения полученным </a:t>
            </a:r>
            <a:r>
              <a:rPr lang="ru-RU" dirty="0" smtClean="0"/>
              <a:t>вознаграждением. Для </a:t>
            </a:r>
            <a:r>
              <a:rPr lang="ru-RU" dirty="0"/>
              <a:t>отдельных людей полученное вознаграждение может </a:t>
            </a:r>
            <a:r>
              <a:rPr lang="ru-RU" dirty="0" smtClean="0"/>
              <a:t>не иметь </a:t>
            </a:r>
            <a:r>
              <a:rPr lang="ru-RU" dirty="0"/>
              <a:t>никакой ценности, в то время как для других людей </a:t>
            </a:r>
            <a:r>
              <a:rPr lang="ru-RU" dirty="0" smtClean="0"/>
              <a:t>то же </a:t>
            </a:r>
            <a:r>
              <a:rPr lang="ru-RU" dirty="0"/>
              <a:t>вознаграждение может иметь достаточную ценность.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3016300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620688"/>
            <a:ext cx="8856985" cy="6048671"/>
          </a:xfrm>
        </p:spPr>
        <p:txBody>
          <a:bodyPr>
            <a:noAutofit/>
          </a:bodyPr>
          <a:lstStyle/>
          <a:p>
            <a:pPr algn="ctr"/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Эдвин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Лок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, Тейлор,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Т.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Райен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и Г.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Латэм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Содержание: человек определяет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себя цели, к достижению которых он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стремится, 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отталкиваясь от поставленных целей, осуществляет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определенные действия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выполняет определенную работу. Достигнув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намеченных результатов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он получает удовлетворение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 цель и готовность человека затрачивать определенные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усилия оказывают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влияние четыре фактора: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сложность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цели,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специфичность цели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приемлемость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цели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приверженность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цели.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Кроме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того,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удовлетворенность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или неудовлетворенность человека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результатами воздействуют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внутренние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по отношению к нему процессы (т.е.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оценка человеком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полученного результата с точки зрения соотнесения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его с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поставленной целью) 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внешние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процессы (т.е. оценка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окружающими результатов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труда или исполнения (похвала коллег,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продвижение по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службе, повышение оплаты, благодарность руководства и т.п.).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56263" cy="432048"/>
          </a:xfrm>
        </p:spPr>
        <p:txBody>
          <a:bodyPr>
            <a:normAutofit fontScale="90000"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2. Теория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постановки целей</a:t>
            </a:r>
          </a:p>
        </p:txBody>
      </p:sp>
    </p:spTree>
    <p:extLst>
      <p:ext uri="{BB962C8B-B14F-4D97-AF65-F5344CB8AC3E}">
        <p14:creationId xmlns:p14="http://schemas.microsoft.com/office/powerpoint/2010/main" val="917433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7" cy="561662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Стейси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Адаме</a:t>
            </a:r>
          </a:p>
          <a:p>
            <a:pPr algn="ctr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Содержание теории равенства (справедливости) сводится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следующему: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процессе осуществления трудовой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человек постоянно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сравнивает полученное вознаграждение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затраченными усилиями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затем сопоставляет это с вознаграждением,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полученным другими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людьми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еловек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часто не принимает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внимание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такие персональные характеристики других, как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уровень квалификации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продолжительность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работы в организации,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возраст, социальный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статус.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равенства не способствует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повышению эффективности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работы организации, если общий уровень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исполнения низок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Если же уровень исполнения в организации высокий,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 принцип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равенства является важным мотивирующим фактором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успешной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работы членов организации.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96944" cy="504056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3. Теория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равенства (справедливости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0930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3" cy="540059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• </a:t>
            </a:r>
            <a:r>
              <a:rPr lang="ru-RU" dirty="0"/>
              <a:t>при недостаточном вознаграждении человек снижает </a:t>
            </a:r>
            <a:r>
              <a:rPr lang="ru-RU" dirty="0" smtClean="0"/>
              <a:t>интенсивность и </a:t>
            </a:r>
            <a:r>
              <a:rPr lang="ru-RU" dirty="0"/>
              <a:t>качество труда</a:t>
            </a:r>
            <a:r>
              <a:rPr lang="ru-RU" dirty="0" smtClean="0"/>
              <a:t>;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/>
              <a:t>человек может потребовать увеличения вознаграждения за </a:t>
            </a:r>
            <a:r>
              <a:rPr lang="ru-RU" dirty="0" smtClean="0"/>
              <a:t>счет повышения </a:t>
            </a:r>
            <a:r>
              <a:rPr lang="ru-RU" dirty="0"/>
              <a:t>оплаты труда, улучшения условий труда, </a:t>
            </a:r>
            <a:r>
              <a:rPr lang="ru-RU" dirty="0" smtClean="0"/>
              <a:t>продвижения по </a:t>
            </a:r>
            <a:r>
              <a:rPr lang="ru-RU" dirty="0"/>
              <a:t>службе</a:t>
            </a:r>
            <a:r>
              <a:rPr lang="ru-RU" dirty="0" smtClean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• человек может разувериться в своих способностях и </a:t>
            </a:r>
            <a:r>
              <a:rPr lang="ru-RU" dirty="0" smtClean="0"/>
              <a:t>возможностях, считая</a:t>
            </a:r>
            <a:r>
              <a:rPr lang="ru-RU" dirty="0"/>
              <a:t>, что раньше он их преувеличивал, т.е. что </a:t>
            </a:r>
            <a:r>
              <a:rPr lang="ru-RU" dirty="0" smtClean="0"/>
              <a:t>оплата соответствует </a:t>
            </a:r>
            <a:r>
              <a:rPr lang="ru-RU" dirty="0"/>
              <a:t>его возможностям</a:t>
            </a:r>
            <a:r>
              <a:rPr lang="ru-RU" dirty="0" smtClean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• человек может сделать попытку повлиять на организацию с </a:t>
            </a:r>
            <a:r>
              <a:rPr lang="ru-RU" dirty="0" smtClean="0"/>
              <a:t>целью снижения </a:t>
            </a:r>
            <a:r>
              <a:rPr lang="ru-RU" dirty="0"/>
              <a:t>оплаты других лиц или на этих лиц, </a:t>
            </a:r>
            <a:r>
              <a:rPr lang="ru-RU" dirty="0" smtClean="0"/>
              <a:t>заставив их </a:t>
            </a:r>
            <a:r>
              <a:rPr lang="ru-RU" dirty="0"/>
              <a:t>увеличить затрачиваемые усилия</a:t>
            </a:r>
            <a:r>
              <a:rPr lang="ru-RU" dirty="0" smtClean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• человек может изменить для себя объект сравнения, </a:t>
            </a:r>
            <a:r>
              <a:rPr lang="ru-RU" dirty="0" smtClean="0"/>
              <a:t>заменив лицо </a:t>
            </a:r>
            <a:r>
              <a:rPr lang="ru-RU" dirty="0"/>
              <a:t>или группу лиц на более подходящие для него с </a:t>
            </a:r>
            <a:r>
              <a:rPr lang="ru-RU" dirty="0" smtClean="0"/>
              <a:t>точки зрения </a:t>
            </a:r>
            <a:r>
              <a:rPr lang="ru-RU" dirty="0"/>
              <a:t>их способностей и личностных качеств</a:t>
            </a:r>
            <a:r>
              <a:rPr lang="ru-RU" dirty="0" smtClean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• человек может перейти в другое подразделение или же </a:t>
            </a:r>
            <a:r>
              <a:rPr lang="ru-RU" dirty="0" smtClean="0"/>
              <a:t>совсем уйти </a:t>
            </a:r>
            <a:r>
              <a:rPr lang="ru-RU" dirty="0"/>
              <a:t>из организации.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864096"/>
          </a:xfrm>
        </p:spPr>
        <p:txBody>
          <a:bodyPr>
            <a:normAutofit fontScale="90000"/>
          </a:bodyPr>
          <a:lstStyle/>
          <a:p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/>
              <a:t/>
            </a:r>
            <a:br>
              <a:rPr lang="ru-RU" sz="2600" dirty="0"/>
            </a:br>
            <a:r>
              <a:rPr lang="ru-RU" sz="2600" dirty="0" smtClean="0"/>
              <a:t>Адаме </a:t>
            </a:r>
            <a:r>
              <a:rPr lang="ru-RU" sz="2600" dirty="0"/>
              <a:t>выделяет шесть возможных реакций человека на </a:t>
            </a:r>
            <a:r>
              <a:rPr lang="ru-RU" sz="2600" dirty="0" smtClean="0"/>
              <a:t>состояние неравенства:</a:t>
            </a:r>
            <a:br>
              <a:rPr lang="ru-RU" sz="2600" dirty="0" smtClean="0"/>
            </a:br>
            <a:r>
              <a:rPr lang="ru-RU" sz="2600" dirty="0"/>
              <a:t/>
            </a:r>
            <a:br>
              <a:rPr lang="ru-RU" sz="2600" dirty="0"/>
            </a:b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035832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836713"/>
            <a:ext cx="8784975" cy="5289450"/>
          </a:xfrm>
        </p:spPr>
        <p:txBody>
          <a:bodyPr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Модель Портера-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Лоулера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построена на основных элементах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теории ожидания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теории равенства (справедливости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Лайман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Портер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Эдвард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Лоулер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Пять </a:t>
            </a:r>
            <a:r>
              <a:rPr lang="ru-RU" dirty="0"/>
              <a:t>переменных величин:</a:t>
            </a:r>
          </a:p>
          <a:p>
            <a:r>
              <a:rPr lang="ru-RU" dirty="0"/>
              <a:t>• затраченные усилия;</a:t>
            </a:r>
          </a:p>
          <a:p>
            <a:r>
              <a:rPr lang="ru-RU" dirty="0"/>
              <a:t>• восприятие;</a:t>
            </a:r>
          </a:p>
          <a:p>
            <a:r>
              <a:rPr lang="ru-RU" dirty="0"/>
              <a:t>• полученные результаты;</a:t>
            </a:r>
          </a:p>
          <a:p>
            <a:r>
              <a:rPr lang="ru-RU" dirty="0"/>
              <a:t>• вознаграждение;</a:t>
            </a:r>
          </a:p>
          <a:p>
            <a:r>
              <a:rPr lang="ru-RU" dirty="0"/>
              <a:t>• уровень удовлетворенности.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576064"/>
          </a:xfrm>
        </p:spPr>
        <p:txBody>
          <a:bodyPr/>
          <a:lstStyle/>
          <a:p>
            <a:r>
              <a:rPr lang="ru-RU" sz="2800" dirty="0"/>
              <a:t>4. Комплексная процессуальная теория мотивации</a:t>
            </a:r>
          </a:p>
        </p:txBody>
      </p:sp>
    </p:spTree>
    <p:extLst>
      <p:ext uri="{BB962C8B-B14F-4D97-AF65-F5344CB8AC3E}">
        <p14:creationId xmlns:p14="http://schemas.microsoft.com/office/powerpoint/2010/main" val="3412292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332656"/>
            <a:ext cx="8712968" cy="633670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модели Портера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Лоулера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сводится к следующему: чтобы достичь определенных результатов и получить достойное вознаграждение, человек затрачивает усилия, зависящие от его способностей, опыта и квалификации. При этом размер усилий определяется ценностью вознаграждения. Значительное влияние на результаты оказывает осознание человеком своей роли в процессе труда. Так же, как и в теории постановки целей, вознаграждения могут быть внутренними (чувство  удовлетворения от выполненной работы, чувство компетентности и самоуважения) и внешние (повышение оплаты труда, премия, благодарность руководителя, продвижение по службе).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Восприятие вознаграждения определяет уровень удовлетворенности, который, в свою очередь, будет влиять на поведение человека в будущем.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152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3040" y="2636912"/>
            <a:ext cx="8173416" cy="1054250"/>
          </a:xfrm>
        </p:spPr>
        <p:txBody>
          <a:bodyPr/>
          <a:lstStyle/>
          <a:p>
            <a:r>
              <a:rPr lang="ru-RU" sz="2800" b="1" i="1" dirty="0">
                <a:solidFill>
                  <a:schemeClr val="tx1"/>
                </a:solidFill>
              </a:rPr>
              <a:t>3. Развитие теории лидерства и стиль руководства. Д. </a:t>
            </a:r>
            <a:r>
              <a:rPr lang="ru-RU" sz="2800" b="1" i="1" dirty="0" err="1">
                <a:solidFill>
                  <a:schemeClr val="tx1"/>
                </a:solidFill>
              </a:rPr>
              <a:t>Макгрегор</a:t>
            </a:r>
            <a:endParaRPr lang="ru-RU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629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32859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Дуглас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Макгрегор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(1906—1964) -  «Человеческая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сторона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предприятия»</a:t>
            </a:r>
          </a:p>
          <a:p>
            <a:r>
              <a:rPr lang="ru-RU" i="1" dirty="0"/>
              <a:t>Власть должна </a:t>
            </a:r>
            <a:r>
              <a:rPr lang="ru-RU" i="1" dirty="0" smtClean="0"/>
              <a:t>продуманно выбирать </a:t>
            </a:r>
            <a:r>
              <a:rPr lang="ru-RU" i="1" dirty="0"/>
              <a:t>средства воздействия на людей.</a:t>
            </a:r>
          </a:p>
          <a:p>
            <a:r>
              <a:rPr lang="ru-RU" dirty="0"/>
              <a:t>Лидерство </a:t>
            </a:r>
            <a:r>
              <a:rPr lang="ru-RU" dirty="0" smtClean="0"/>
              <a:t>- определенное социальное отношение</a:t>
            </a:r>
            <a:r>
              <a:rPr lang="ru-RU" dirty="0"/>
              <a:t>, понятие которого определяют четыре переменные:</a:t>
            </a:r>
          </a:p>
          <a:p>
            <a:pPr marL="0" indent="0">
              <a:buNone/>
            </a:pPr>
            <a:r>
              <a:rPr lang="ru-RU" dirty="0"/>
              <a:t>1) характеристика лидера;</a:t>
            </a:r>
          </a:p>
          <a:p>
            <a:pPr marL="0" indent="0">
              <a:buNone/>
            </a:pPr>
            <a:r>
              <a:rPr lang="ru-RU" dirty="0"/>
              <a:t>2) характеристика его последователей (потребности, позиции и др.);</a:t>
            </a:r>
          </a:p>
          <a:p>
            <a:pPr marL="0" indent="0">
              <a:buNone/>
            </a:pPr>
            <a:r>
              <a:rPr lang="ru-RU" dirty="0"/>
              <a:t>3) характеристика организации, в которой он работает (цель, задачи,</a:t>
            </a:r>
          </a:p>
          <a:p>
            <a:pPr marL="0" indent="0">
              <a:buNone/>
            </a:pPr>
            <a:r>
              <a:rPr lang="ru-RU" dirty="0"/>
              <a:t>структура организации);</a:t>
            </a:r>
          </a:p>
          <a:p>
            <a:pPr marL="0" indent="0">
              <a:buNone/>
            </a:pPr>
            <a:r>
              <a:rPr lang="ru-RU" dirty="0"/>
              <a:t>4) политическая, экономическая и социальная среда.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04" y="11659"/>
            <a:ext cx="8928992" cy="1054250"/>
          </a:xfrm>
        </p:spPr>
        <p:txBody>
          <a:bodyPr/>
          <a:lstStyle/>
          <a:p>
            <a:r>
              <a:rPr lang="ru-RU" sz="2800" dirty="0" smtClean="0"/>
              <a:t>3. Развитие </a:t>
            </a:r>
            <a:r>
              <a:rPr lang="ru-RU" sz="2800" dirty="0"/>
              <a:t>теории </a:t>
            </a:r>
            <a:r>
              <a:rPr lang="ru-RU" sz="2800" dirty="0" smtClean="0"/>
              <a:t>лидерства и </a:t>
            </a:r>
            <a:r>
              <a:rPr lang="ru-RU" sz="2800" dirty="0"/>
              <a:t>стиль руководства. Д. </a:t>
            </a:r>
            <a:r>
              <a:rPr lang="ru-RU" sz="2800" dirty="0" err="1"/>
              <a:t>Макгрегор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01590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332657"/>
            <a:ext cx="8712968" cy="5793506"/>
          </a:xfrm>
        </p:spPr>
        <p:txBody>
          <a:bodyPr>
            <a:normAutofit/>
          </a:bodyPr>
          <a:lstStyle/>
          <a:p>
            <a:r>
              <a:rPr lang="ru-RU" dirty="0"/>
              <a:t>Он разрабатывает </a:t>
            </a:r>
            <a:r>
              <a:rPr lang="ru-RU" i="1" dirty="0"/>
              <a:t>дихотомию теорий, </a:t>
            </a:r>
            <a:r>
              <a:rPr lang="ru-RU" dirty="0"/>
              <a:t>условно обозначив их </a:t>
            </a:r>
            <a:r>
              <a:rPr lang="ru-RU" i="1" dirty="0" smtClean="0"/>
              <a:t>теория X </a:t>
            </a:r>
            <a:r>
              <a:rPr lang="ru-RU" i="1" dirty="0"/>
              <a:t>(X) </a:t>
            </a:r>
            <a:r>
              <a:rPr lang="ru-RU" dirty="0"/>
              <a:t>и </a:t>
            </a:r>
            <a:r>
              <a:rPr lang="ru-RU" i="1" dirty="0"/>
              <a:t>теория Y (Y</a:t>
            </a:r>
            <a:r>
              <a:rPr lang="ru-RU" i="1" dirty="0" smtClean="0"/>
              <a:t>) - э</a:t>
            </a:r>
            <a:r>
              <a:rPr lang="ru-RU" dirty="0" smtClean="0"/>
              <a:t>то </a:t>
            </a:r>
            <a:r>
              <a:rPr lang="ru-RU" dirty="0"/>
              <a:t>две модели поведения </a:t>
            </a:r>
            <a:r>
              <a:rPr lang="ru-RU" dirty="0" smtClean="0"/>
              <a:t>руководителей: </a:t>
            </a:r>
            <a:endParaRPr lang="ru-RU" dirty="0"/>
          </a:p>
          <a:p>
            <a:r>
              <a:rPr lang="ru-RU" i="1" dirty="0" smtClean="0"/>
              <a:t>теория X </a:t>
            </a:r>
            <a:r>
              <a:rPr lang="ru-RU" dirty="0"/>
              <a:t>соответствовала сложившимся взглядам </a:t>
            </a:r>
            <a:r>
              <a:rPr lang="ru-RU" dirty="0" smtClean="0"/>
              <a:t>на проблемы </a:t>
            </a:r>
            <a:r>
              <a:rPr lang="ru-RU" dirty="0"/>
              <a:t>социального управления; </a:t>
            </a:r>
            <a:endParaRPr lang="ru-RU" dirty="0" smtClean="0"/>
          </a:p>
          <a:p>
            <a:r>
              <a:rPr lang="ru-RU" i="1" dirty="0" smtClean="0"/>
              <a:t>теория Y </a:t>
            </a:r>
            <a:r>
              <a:rPr lang="ru-RU" dirty="0" smtClean="0"/>
              <a:t>базировалась на </a:t>
            </a:r>
            <a:r>
              <a:rPr lang="ru-RU" dirty="0"/>
              <a:t>интеграции индивидуальных и организационных </a:t>
            </a:r>
            <a:r>
              <a:rPr lang="ru-RU" dirty="0" smtClean="0"/>
              <a:t>целей в </a:t>
            </a:r>
            <a:r>
              <a:rPr lang="ru-RU" dirty="0"/>
              <a:t>управленческом процессе.</a:t>
            </a:r>
          </a:p>
        </p:txBody>
      </p:sp>
    </p:spTree>
    <p:extLst>
      <p:ext uri="{BB962C8B-B14F-4D97-AF65-F5344CB8AC3E}">
        <p14:creationId xmlns:p14="http://schemas.microsoft.com/office/powerpoint/2010/main" val="2176439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1036637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Содержательные теории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мотивации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302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908721"/>
            <a:ext cx="8712967" cy="5217442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люди не любят трудиться и по возможности избегают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любой работы;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• чтобы заставить людей трудиться, необходимо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использовать принуждение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страх, угрозу наказания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контроль;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• люди предпочитают, чтобы ими руководили,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их направляли 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избегают всякой ответственности,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 слишком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большие притязания;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• люди стремятся быть защищенными,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нуждаются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безопасности существования.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6901" y="188640"/>
            <a:ext cx="8964488" cy="504056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Основные положения теории X сводятся к следующему:</a:t>
            </a:r>
          </a:p>
        </p:txBody>
      </p:sp>
    </p:spTree>
    <p:extLst>
      <p:ext uri="{BB962C8B-B14F-4D97-AF65-F5344CB8AC3E}">
        <p14:creationId xmlns:p14="http://schemas.microsoft.com/office/powerpoint/2010/main" val="1711612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052736"/>
            <a:ext cx="8784975" cy="5616623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• для людей труд является естественным процессом, и они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берут 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себя ответственность при выполнении различных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функций;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• люди стремятся к творческому решению возникающих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проблем, однако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этом их творческий потенциал используется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полностью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частично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• стремясь к достижению поставленных целей, люди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используют самоуправление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самоконтроль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• имея возможность приобщиться к достижению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поставленных целей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люди рассматривают это как вознаграждение. Так,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самореализация является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результатом усилий, направленных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работником для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достижения целей конкретной организации.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720080"/>
          </a:xfrm>
        </p:spPr>
        <p:txBody>
          <a:bodyPr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Концепция теории Y сводится к следующему:</a:t>
            </a:r>
          </a:p>
        </p:txBody>
      </p:sp>
    </p:spTree>
    <p:extLst>
      <p:ext uri="{BB962C8B-B14F-4D97-AF65-F5344CB8AC3E}">
        <p14:creationId xmlns:p14="http://schemas.microsoft.com/office/powerpoint/2010/main" val="2292447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348880"/>
            <a:ext cx="8568952" cy="3877815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• </a:t>
            </a:r>
            <a:r>
              <a:rPr lang="ru-RU" i="1" dirty="0"/>
              <a:t>потребности самооценки </a:t>
            </a:r>
            <a:r>
              <a:rPr lang="ru-RU" dirty="0"/>
              <a:t>(уверенность в своих силах, </a:t>
            </a:r>
            <a:r>
              <a:rPr lang="ru-RU" dirty="0" smtClean="0"/>
              <a:t>компетентность, самоуважение</a:t>
            </a:r>
            <a:r>
              <a:rPr lang="ru-RU" dirty="0"/>
              <a:t>, самостоятельность, чувство </a:t>
            </a:r>
            <a:r>
              <a:rPr lang="ru-RU" dirty="0" smtClean="0"/>
              <a:t>достоинства, прочное </a:t>
            </a:r>
            <a:r>
              <a:rPr lang="ru-RU" dirty="0"/>
              <a:t>материальное положение и др</a:t>
            </a:r>
            <a:r>
              <a:rPr lang="ru-RU" dirty="0" smtClean="0"/>
              <a:t>.);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• </a:t>
            </a:r>
            <a:r>
              <a:rPr lang="ru-RU" i="1" dirty="0"/>
              <a:t>потребность в высоком социальном статусе, </a:t>
            </a:r>
            <a:r>
              <a:rPr lang="ru-RU" dirty="0"/>
              <a:t>признании, </a:t>
            </a:r>
            <a:r>
              <a:rPr lang="ru-RU" dirty="0" smtClean="0"/>
              <a:t>хорошей репутации </a:t>
            </a:r>
            <a:r>
              <a:rPr lang="ru-RU" dirty="0"/>
              <a:t>и др.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158417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/>
              <a:t>Макгрегор</a:t>
            </a:r>
            <a:r>
              <a:rPr lang="ru-RU" sz="2800" dirty="0" smtClean="0"/>
              <a:t> </a:t>
            </a:r>
            <a:r>
              <a:rPr lang="ru-RU" sz="2800" dirty="0"/>
              <a:t>выделял важный для каждого человека такой вид потребностей, как </a:t>
            </a:r>
            <a:r>
              <a:rPr lang="ru-RU" sz="2800" i="1" dirty="0" smtClean="0"/>
              <a:t>«престижные» </a:t>
            </a:r>
            <a:r>
              <a:rPr lang="ru-RU" sz="2800" dirty="0"/>
              <a:t>(эгоистические) </a:t>
            </a:r>
            <a:r>
              <a:rPr lang="ru-RU" sz="2800" dirty="0" smtClean="0"/>
              <a:t>потребности:</a:t>
            </a:r>
            <a:br>
              <a:rPr lang="ru-RU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90133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96753"/>
            <a:ext cx="8784976" cy="492941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-Roman"/>
              </a:rPr>
              <a:t>Развитие </a:t>
            </a:r>
            <a:r>
              <a:rPr lang="ru-RU" dirty="0" err="1">
                <a:latin typeface="Times-Roman"/>
              </a:rPr>
              <a:t>бихевиористского</a:t>
            </a:r>
            <a:r>
              <a:rPr lang="ru-RU" dirty="0">
                <a:latin typeface="Times-Roman"/>
              </a:rPr>
              <a:t> направления и наследия </a:t>
            </a:r>
            <a:r>
              <a:rPr lang="ru-RU" dirty="0" err="1" smtClean="0">
                <a:latin typeface="Times-Roman"/>
              </a:rPr>
              <a:t>Мэйо</a:t>
            </a:r>
            <a:r>
              <a:rPr lang="ru-RU" dirty="0" smtClean="0">
                <a:latin typeface="Times-Roman"/>
              </a:rPr>
              <a:t> - </a:t>
            </a:r>
            <a:r>
              <a:rPr lang="ru-RU" i="1" dirty="0">
                <a:latin typeface="Times-Italic"/>
              </a:rPr>
              <a:t>Абрахам </a:t>
            </a:r>
            <a:r>
              <a:rPr lang="ru-RU" i="1" dirty="0" err="1">
                <a:latin typeface="Times-Italic"/>
              </a:rPr>
              <a:t>Маслоу</a:t>
            </a:r>
            <a:r>
              <a:rPr lang="ru-RU" i="1" dirty="0">
                <a:latin typeface="Times-Italic"/>
              </a:rPr>
              <a:t> </a:t>
            </a:r>
            <a:r>
              <a:rPr lang="ru-RU" dirty="0">
                <a:latin typeface="Times-Roman"/>
              </a:rPr>
              <a:t>(1908—1970</a:t>
            </a:r>
            <a:r>
              <a:rPr lang="ru-RU" dirty="0" smtClean="0">
                <a:latin typeface="Times-Roman"/>
              </a:rPr>
              <a:t>).</a:t>
            </a:r>
          </a:p>
          <a:p>
            <a:pPr marL="0" indent="0">
              <a:buNone/>
            </a:pPr>
            <a:endParaRPr lang="ru-RU" dirty="0" smtClean="0">
              <a:latin typeface="Times-Roman"/>
            </a:endParaRPr>
          </a:p>
          <a:p>
            <a:r>
              <a:rPr lang="ru-RU" dirty="0" smtClean="0">
                <a:latin typeface="Times-Roman"/>
              </a:rPr>
              <a:t>Труды: </a:t>
            </a:r>
            <a:r>
              <a:rPr lang="ru-RU" dirty="0">
                <a:latin typeface="Times-Roman"/>
              </a:rPr>
              <a:t>≪Теория человеческой мотивации≫ (1934),</a:t>
            </a:r>
          </a:p>
          <a:p>
            <a:pPr marL="0" indent="0">
              <a:buNone/>
            </a:pPr>
            <a:r>
              <a:rPr lang="ru-RU" dirty="0">
                <a:latin typeface="Times-Roman"/>
              </a:rPr>
              <a:t>≪Обзор психологии≫(1934), ≪Мотивация и индивидуальность≫ (1970</a:t>
            </a:r>
            <a:r>
              <a:rPr lang="ru-RU" dirty="0" smtClean="0">
                <a:latin typeface="Times-Roman"/>
              </a:rPr>
              <a:t>).</a:t>
            </a:r>
          </a:p>
          <a:p>
            <a:pPr marL="0" indent="0">
              <a:buNone/>
            </a:pPr>
            <a:endParaRPr lang="ru-RU" dirty="0">
              <a:latin typeface="Times-Roman"/>
            </a:endParaRPr>
          </a:p>
          <a:p>
            <a:r>
              <a:rPr lang="ru-RU" dirty="0" err="1">
                <a:latin typeface="Times-Roman"/>
              </a:rPr>
              <a:t>Маслоу</a:t>
            </a:r>
            <a:r>
              <a:rPr lang="ru-RU" dirty="0">
                <a:latin typeface="Times-Roman"/>
              </a:rPr>
              <a:t> известен как создатель иерархической теории </a:t>
            </a:r>
            <a:r>
              <a:rPr lang="ru-RU" dirty="0" smtClean="0">
                <a:latin typeface="Times-Roman"/>
              </a:rPr>
              <a:t>потребностей (1940-е </a:t>
            </a:r>
            <a:r>
              <a:rPr lang="ru-RU" dirty="0">
                <a:latin typeface="Times-Roman"/>
              </a:rPr>
              <a:t>гг.), получившей название </a:t>
            </a:r>
            <a:r>
              <a:rPr lang="ru-RU" i="1" dirty="0">
                <a:latin typeface="Times-Italic"/>
              </a:rPr>
              <a:t>≪пирамида потребностей</a:t>
            </a:r>
            <a:r>
              <a:rPr lang="ru-RU" i="1" dirty="0" smtClean="0">
                <a:latin typeface="Times-Italic"/>
              </a:rPr>
              <a:t>≫</a:t>
            </a:r>
            <a:endParaRPr lang="ru-RU" i="1" dirty="0">
              <a:latin typeface="Times-Italic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96944" cy="792088"/>
          </a:xfrm>
        </p:spPr>
        <p:txBody>
          <a:bodyPr/>
          <a:lstStyle/>
          <a:p>
            <a:pPr lvl="0">
              <a:spcBef>
                <a:spcPct val="20000"/>
              </a:spcBef>
            </a:pPr>
            <a:r>
              <a:rPr lang="ru-RU" sz="2400" dirty="0"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  <a:ea typeface="+mn-ea"/>
                <a:cs typeface="+mn-cs"/>
              </a:rPr>
              <a:t>1. Иерархическая теория потребностей А. </a:t>
            </a:r>
            <a:r>
              <a:rPr lang="ru-RU" sz="2400" dirty="0" err="1" smtClean="0"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  <a:ea typeface="+mn-ea"/>
                <a:cs typeface="+mn-cs"/>
              </a:rPr>
              <a:t>Маслоу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891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33056"/>
            <a:ext cx="7704856" cy="277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836712"/>
            <a:ext cx="8712967" cy="5688631"/>
          </a:xfrm>
        </p:spPr>
        <p:txBody>
          <a:bodyPr>
            <a:noAutofit/>
          </a:bodyPr>
          <a:lstStyle/>
          <a:p>
            <a:pPr marL="0" indent="0">
              <a:buAutoNum type="arabicParenR"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физиологические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потребности,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необходимые для выживания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человека (потребности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пище, одежде, воде, воздухе, убежище и т.п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потребности безопасности и уверенности в будущем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экзистенциальные потребности);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потребности принадлежности и причастности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(социальные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потребности:  быть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членом коллектива,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участвовать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совместных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мероприятиях, привязанность и поддержка, дружба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любовь);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потребности признания и самоутверждения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(престижные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потребности:  потребность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самоуважении,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признании его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личных достижений, служебном росте, уважении со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стороны окружающих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лидерству в коллективе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потребности самовыражения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(духовные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потребности: наиболее полное использование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своих знаний,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способностей, умения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навыков; духовные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потребности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самовыражение через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творчество,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самореализация личности).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556" y="0"/>
            <a:ext cx="9108444" cy="936104"/>
          </a:xfrm>
        </p:spPr>
        <p:txBody>
          <a:bodyPr>
            <a:normAutofit fontScale="90000"/>
          </a:bodyPr>
          <a:lstStyle/>
          <a:p>
            <a:pPr marL="365760" lvl="0" indent="-365760">
              <a:spcBef>
                <a:spcPct val="20000"/>
              </a:spcBef>
            </a:pPr>
            <a:r>
              <a:rPr lang="ru-RU" sz="1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 </a:t>
            </a:r>
            <a:r>
              <a:rPr lang="ru-RU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соответствии с учением </a:t>
            </a:r>
            <a:r>
              <a:rPr lang="ru-RU" sz="18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Маслоу</a:t>
            </a:r>
            <a:r>
              <a:rPr lang="ru-RU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человек имеет множество различных</a:t>
            </a:r>
            <a:br>
              <a:rPr lang="ru-RU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потребностей, которые можно разделить на </a:t>
            </a:r>
            <a:r>
              <a:rPr lang="ru-RU" sz="1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пять основных категорий</a:t>
            </a:r>
            <a:r>
              <a:rPr lang="ru-RU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br>
              <a:rPr lang="ru-RU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801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1196753"/>
            <a:ext cx="8712968" cy="492941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-Roman"/>
              </a:rPr>
              <a:t>1. В </a:t>
            </a:r>
            <a:r>
              <a:rPr lang="ru-RU" i="1" dirty="0">
                <a:latin typeface="Times-Italic"/>
              </a:rPr>
              <a:t>концепции К. </a:t>
            </a:r>
            <a:r>
              <a:rPr lang="ru-RU" i="1" dirty="0" err="1">
                <a:latin typeface="Times-Italic"/>
              </a:rPr>
              <a:t>Альдерфера</a:t>
            </a:r>
            <a:r>
              <a:rPr lang="ru-RU" i="1" dirty="0">
                <a:latin typeface="Times-Italic"/>
              </a:rPr>
              <a:t> </a:t>
            </a:r>
            <a:r>
              <a:rPr lang="ru-RU" dirty="0">
                <a:latin typeface="Times-Roman"/>
              </a:rPr>
              <a:t>так же, как и в теории </a:t>
            </a:r>
            <a:r>
              <a:rPr lang="ru-RU" dirty="0" err="1">
                <a:latin typeface="Times-Roman"/>
              </a:rPr>
              <a:t>Маслоу</a:t>
            </a:r>
            <a:r>
              <a:rPr lang="ru-RU" dirty="0">
                <a:latin typeface="Times-Roman"/>
              </a:rPr>
              <a:t>, </a:t>
            </a:r>
            <a:r>
              <a:rPr lang="ru-RU" dirty="0" smtClean="0">
                <a:latin typeface="Times-Roman"/>
              </a:rPr>
              <a:t>потребности расположены иерархически - три </a:t>
            </a:r>
            <a:r>
              <a:rPr lang="ru-RU" dirty="0">
                <a:latin typeface="Times-Roman"/>
              </a:rPr>
              <a:t>группы </a:t>
            </a:r>
            <a:r>
              <a:rPr lang="ru-RU" dirty="0" smtClean="0">
                <a:latin typeface="Times-Roman"/>
              </a:rPr>
              <a:t>: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9118" y="116632"/>
            <a:ext cx="8815370" cy="1054250"/>
          </a:xfrm>
        </p:spPr>
        <p:txBody>
          <a:bodyPr/>
          <a:lstStyle/>
          <a:p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2. Школа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поведенческих наук: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Альдерфер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Макклелланд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Герцберг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132856"/>
            <a:ext cx="6048672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333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332656"/>
            <a:ext cx="8640960" cy="626469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Между теориями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Маслоу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Альдерфера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имеется одно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принципиальное различие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состоящее в том, что, по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Маслоу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человек,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удовлетворивший потребность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нижнего уровня, переходит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удовлетворению потребности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следующего уровня и т.д.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Альдерферу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движение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иерархии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может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осуществляться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 снизу вверх, так и сверху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вниз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том случае, если не удовлетворена потребность верхнего уровня.</a:t>
            </a:r>
          </a:p>
        </p:txBody>
      </p:sp>
    </p:spTree>
    <p:extLst>
      <p:ext uri="{BB962C8B-B14F-4D97-AF65-F5344CB8AC3E}">
        <p14:creationId xmlns:p14="http://schemas.microsoft.com/office/powerpoint/2010/main" val="2623272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332656"/>
            <a:ext cx="8640960" cy="619268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Концепция Дэвида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Макклелланда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делает основной акцент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потребности высших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уровней, которые он рассматривает как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приобретенные под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влиянием опыта, жизненных обстоятельств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обучения: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власть, успех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причастность.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этих потребностей у человека оказывает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заметное влияние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его поведение, заставляя предпринимать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серьезные усилия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действия для удовлетворения поставленных целей и задач.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Лица с высокой мотивацией властвования могут быть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разделены 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две группы.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первой относятся те, кто стремится к власти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ради властвования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второй группе относятся те, кто стремится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власти для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того, чтобы добиваться решения групповых задач.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Макклелланд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придавал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особое значение потребности властвования второго типа.</a:t>
            </a:r>
          </a:p>
        </p:txBody>
      </p:sp>
    </p:spTree>
    <p:extLst>
      <p:ext uri="{BB962C8B-B14F-4D97-AF65-F5344CB8AC3E}">
        <p14:creationId xmlns:p14="http://schemas.microsoft.com/office/powerpoint/2010/main" val="986838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39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была сформулирована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двухфакторная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мотивации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удовлетворенность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оказывают влияние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две группы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факторов):</a:t>
            </a:r>
          </a:p>
          <a:p>
            <a:pPr marL="0" indent="0">
              <a:buNone/>
            </a:pPr>
            <a:endParaRPr lang="ru-RU" dirty="0"/>
          </a:p>
          <a:p>
            <a:pPr algn="just"/>
            <a:r>
              <a:rPr lang="ru-RU" dirty="0"/>
              <a:t>• </a:t>
            </a:r>
            <a:r>
              <a:rPr lang="ru-RU" i="1" dirty="0"/>
              <a:t>гигиенические </a:t>
            </a:r>
            <a:r>
              <a:rPr lang="ru-RU" dirty="0"/>
              <a:t>факторы, которые некоторые авторы </a:t>
            </a:r>
            <a:r>
              <a:rPr lang="ru-RU" dirty="0" smtClean="0"/>
              <a:t>называют факторами </a:t>
            </a:r>
            <a:r>
              <a:rPr lang="ru-RU" dirty="0"/>
              <a:t>≪здоровья≫: заработная плата, безопасность на </a:t>
            </a:r>
            <a:r>
              <a:rPr lang="ru-RU" dirty="0" smtClean="0"/>
              <a:t>рабочем месте</a:t>
            </a:r>
            <a:r>
              <a:rPr lang="ru-RU" dirty="0"/>
              <a:t>, условия труда — освещенность, шум, воздух и т.п</a:t>
            </a:r>
            <a:r>
              <a:rPr lang="ru-RU" dirty="0" smtClean="0"/>
              <a:t>., отношения </a:t>
            </a:r>
            <a:r>
              <a:rPr lang="ru-RU" dirty="0"/>
              <a:t>с коллегами и подчиненными, правила, </a:t>
            </a:r>
            <a:r>
              <a:rPr lang="ru-RU" dirty="0" smtClean="0"/>
              <a:t>распорядок и </a:t>
            </a:r>
            <a:r>
              <a:rPr lang="ru-RU" dirty="0"/>
              <a:t>режим работы, характер контроля со стороны </a:t>
            </a:r>
            <a:r>
              <a:rPr lang="ru-RU" dirty="0" smtClean="0"/>
              <a:t>непосредственного руководителя</a:t>
            </a:r>
            <a:r>
              <a:rPr lang="ru-RU" dirty="0"/>
              <a:t>, статус</a:t>
            </a:r>
            <a:r>
              <a:rPr lang="ru-RU" dirty="0" smtClean="0"/>
              <a:t>;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• </a:t>
            </a:r>
            <a:r>
              <a:rPr lang="ru-RU" i="1" dirty="0"/>
              <a:t>мотивирующие </a:t>
            </a:r>
            <a:r>
              <a:rPr lang="ru-RU" dirty="0"/>
              <a:t>факторы, которые сам </a:t>
            </a:r>
            <a:r>
              <a:rPr lang="ru-RU" dirty="0" err="1"/>
              <a:t>Герцберг</a:t>
            </a:r>
            <a:r>
              <a:rPr lang="ru-RU" dirty="0"/>
              <a:t> называл </a:t>
            </a:r>
            <a:r>
              <a:rPr lang="ru-RU" dirty="0" smtClean="0"/>
              <a:t>«</a:t>
            </a:r>
            <a:r>
              <a:rPr lang="ru-RU" dirty="0" err="1" smtClean="0"/>
              <a:t>удовлетворителями</a:t>
            </a:r>
            <a:r>
              <a:rPr lang="ru-RU" dirty="0" smtClean="0"/>
              <a:t>» </a:t>
            </a:r>
            <a:r>
              <a:rPr lang="ru-RU" dirty="0"/>
              <a:t>(это название не получило широкого </a:t>
            </a:r>
            <a:r>
              <a:rPr lang="ru-RU" dirty="0" smtClean="0"/>
              <a:t>распространения). К </a:t>
            </a:r>
            <a:r>
              <a:rPr lang="ru-RU" dirty="0"/>
              <a:t>этой группе относятся такие потребности </a:t>
            </a:r>
            <a:r>
              <a:rPr lang="ru-RU" dirty="0" smtClean="0"/>
              <a:t>или факторы</a:t>
            </a:r>
            <a:r>
              <a:rPr lang="ru-RU" dirty="0"/>
              <a:t>, как достижение цели, признание, </a:t>
            </a:r>
            <a:r>
              <a:rPr lang="ru-RU" dirty="0" smtClean="0"/>
              <a:t>ответственность, продвижение </a:t>
            </a:r>
            <a:r>
              <a:rPr lang="ru-RU" dirty="0"/>
              <a:t>по службе, работа сама по себе, возможность </a:t>
            </a:r>
            <a:r>
              <a:rPr lang="ru-RU" dirty="0" smtClean="0"/>
              <a:t>роста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88640"/>
            <a:ext cx="8964488" cy="504056"/>
          </a:xfrm>
        </p:spPr>
        <p:txBody>
          <a:bodyPr>
            <a:normAutofit/>
          </a:bodyPr>
          <a:lstStyle/>
          <a:p>
            <a:pPr marL="365760" lvl="0" indent="-365760">
              <a:spcBef>
                <a:spcPct val="20000"/>
              </a:spcBef>
            </a:pPr>
            <a:r>
              <a:rPr lang="ru-RU" sz="18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3. Одним из столпов психосоциологического подхода </a:t>
            </a:r>
            <a:r>
              <a:rPr lang="ru-RU" sz="1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считается </a:t>
            </a:r>
            <a:r>
              <a:rPr lang="ru-RU" sz="1800" i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Фредерик </a:t>
            </a:r>
            <a:r>
              <a:rPr lang="ru-RU" sz="1800" i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Герцберг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417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892621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2 Процессуальные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теории мотивации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9403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84</TotalTime>
  <Words>1594</Words>
  <Application>Microsoft Office PowerPoint</Application>
  <PresentationFormat>Экран (4:3)</PresentationFormat>
  <Paragraphs>127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Book Antiqua</vt:lpstr>
      <vt:lpstr>Times New Roman</vt:lpstr>
      <vt:lpstr>Times-Italic</vt:lpstr>
      <vt:lpstr>Times-Roman</vt:lpstr>
      <vt:lpstr>Wingdings</vt:lpstr>
      <vt:lpstr>Твердый переплет</vt:lpstr>
      <vt:lpstr>Тема 5. Изучение потребностей и мотивационного поведения</vt:lpstr>
      <vt:lpstr>Презентация PowerPoint</vt:lpstr>
      <vt:lpstr>1. Иерархическая теория потребностей А. Маслоу</vt:lpstr>
      <vt:lpstr> В соответствии с учением Маслоу человек имеет множество различных потребностей, которые можно разделить на пять основных категорий: </vt:lpstr>
      <vt:lpstr>2. Школа поведенческих наук: Альдерфер, Макклелланд и Герцберг</vt:lpstr>
      <vt:lpstr>Презентация PowerPoint</vt:lpstr>
      <vt:lpstr>Презентация PowerPoint</vt:lpstr>
      <vt:lpstr>3. Одним из столпов психосоциологического подхода считается Фредерик Герцберг</vt:lpstr>
      <vt:lpstr>Презентация PowerPoint</vt:lpstr>
      <vt:lpstr>1. Теория ожидания</vt:lpstr>
      <vt:lpstr>Презентация PowerPoint</vt:lpstr>
      <vt:lpstr>2. Теория постановки целей</vt:lpstr>
      <vt:lpstr>3. Теория равенства (справедливости)</vt:lpstr>
      <vt:lpstr>  Адаме выделяет шесть возможных реакций человека на состояние неравенства:  </vt:lpstr>
      <vt:lpstr>4. Комплексная процессуальная теория мотивации</vt:lpstr>
      <vt:lpstr>Презентация PowerPoint</vt:lpstr>
      <vt:lpstr>3. Развитие теории лидерства и стиль руководства. Д. Макгрегор</vt:lpstr>
      <vt:lpstr>3. Развитие теории лидерства и стиль руководства. Д. Макгрегор</vt:lpstr>
      <vt:lpstr>Презентация PowerPoint</vt:lpstr>
      <vt:lpstr>Основные положения теории X сводятся к следующему:</vt:lpstr>
      <vt:lpstr>Концепция теории Y сводится к следующему:</vt:lpstr>
      <vt:lpstr> Макгрегор выделял важный для каждого человека такой вид потребностей, как «престижные» (эгоистические) потребности: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Изучение потребностей и мотивационного поведения</dc:title>
  <dc:creator>Светлана Лёвушкина</dc:creator>
  <cp:lastModifiedBy>Светлана Лёвушкина</cp:lastModifiedBy>
  <cp:revision>27</cp:revision>
  <dcterms:created xsi:type="dcterms:W3CDTF">2020-11-05T16:24:01Z</dcterms:created>
  <dcterms:modified xsi:type="dcterms:W3CDTF">2022-04-05T04:34:46Z</dcterms:modified>
</cp:coreProperties>
</file>